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8" r:id="rId2"/>
    <p:sldId id="284" r:id="rId3"/>
    <p:sldId id="281" r:id="rId4"/>
    <p:sldId id="292" r:id="rId5"/>
    <p:sldId id="300" r:id="rId6"/>
    <p:sldId id="293" r:id="rId7"/>
    <p:sldId id="294" r:id="rId8"/>
    <p:sldId id="309" r:id="rId9"/>
    <p:sldId id="302" r:id="rId10"/>
    <p:sldId id="310" r:id="rId11"/>
    <p:sldId id="295" r:id="rId12"/>
    <p:sldId id="306" r:id="rId13"/>
    <p:sldId id="303" r:id="rId14"/>
    <p:sldId id="305" r:id="rId15"/>
    <p:sldId id="304" r:id="rId16"/>
    <p:sldId id="308" r:id="rId17"/>
    <p:sldId id="296" r:id="rId18"/>
    <p:sldId id="311" r:id="rId19"/>
    <p:sldId id="312" r:id="rId20"/>
    <p:sldId id="313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0" d="100"/>
          <a:sy n="10" d="100"/>
        </p:scale>
        <p:origin x="23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E416D-4383-47D8-B495-56D0425AE86A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D00DF-08A9-4A23-9793-7620D82549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2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C888F-19FB-48B2-9E09-0CAABD76BF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30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activities related to this project are entirely grant-funded and are not being conducted at an additional cost to the residents of Jerusalem Township.</a:t>
            </a:r>
          </a:p>
          <a:p>
            <a:r>
              <a:rPr lang="en-US" dirty="0"/>
              <a:t>The Township and the Conservancy District motivated to be forward-thinking. The outcome of this grant will help position the Township and CD for future implementation funds.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C888F-19FB-48B2-9E09-0CAABD76BF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46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82FA3A31-17CB-7F89-065E-7B5D59327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1EB7D1-15F9-974F-E3D5-96D6275D0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6876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EE4DB-F489-A85A-9EF9-06A7A5AEA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0000"/>
            <a:ext cx="9144000" cy="1447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E81BCD1-D69D-76AA-E61A-0D607F4F47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6149" y="6118428"/>
            <a:ext cx="2024062" cy="369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06823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94E95-F920-90D7-3CB4-1189A7A5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69" y="128167"/>
            <a:ext cx="11845506" cy="823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738F7-C495-4C6E-0E70-7C9CF9112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569" y="1027906"/>
            <a:ext cx="5835232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55A8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BCC99-A8E3-67B9-94AF-3F217106C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926" y="1924201"/>
            <a:ext cx="5857874" cy="4265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083E2-DF7D-7C13-725A-03580184E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933" y="1026184"/>
            <a:ext cx="5848141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55A8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9725E-B931-2B36-C800-B8C6E95BD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4201"/>
            <a:ext cx="5857874" cy="4265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A3911-1257-F31C-5D53-4DAA66E73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6E2DF-CED0-F6FC-1F28-DC21F6C1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 yellow and black logo&#10;&#10;Description automatically generated">
            <a:extLst>
              <a:ext uri="{FF2B5EF4-FFF2-40B4-BE49-F238E27FC236}">
                <a16:creationId xmlns:a16="http://schemas.microsoft.com/office/drawing/2014/main" id="{A5231CDB-5C71-D67E-1E37-02BFC0BE1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D5D902-7182-CBA2-1C7F-E6981583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1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3E23-B85E-76CE-B221-99235FB7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69" y="97276"/>
            <a:ext cx="11834184" cy="89171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0803-54A1-BE08-FEDA-14330A2C4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570" y="1168380"/>
            <a:ext cx="3854030" cy="50085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A01C4-49CF-DA1B-B760-406B04D0C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8985" y="1168380"/>
            <a:ext cx="3854030" cy="50085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F0151-5E9C-2CCC-BCF1-CDA1BB0B9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161F5-2279-16B5-EBA0-A04B91E3D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32144AEE-EAB7-278E-66E8-A0F6F70E3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2C660-ABD3-6539-F958-E67A63E2B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925C4B5-F18D-0C2B-940F-2F8C9C9182B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53401" y="1168380"/>
            <a:ext cx="3854030" cy="50085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49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ACA9-8A3A-842B-F851-9C00CFC5E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69" y="128167"/>
            <a:ext cx="11845506" cy="8056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C7B2CA-E978-9A5D-8AC7-024F7A43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BED68-CEC2-713F-ED0C-C071AED5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yellow and black logo&#10;&#10;Description automatically generated">
            <a:extLst>
              <a:ext uri="{FF2B5EF4-FFF2-40B4-BE49-F238E27FC236}">
                <a16:creationId xmlns:a16="http://schemas.microsoft.com/office/drawing/2014/main" id="{CA75FE86-D482-3343-A802-B996D7C0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5AA7B3-65A3-0C09-A744-65820AFD0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DB8986C-1F9A-E69B-52A8-710665238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4150" y="1138136"/>
            <a:ext cx="11845925" cy="50785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2820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ACA9-8A3A-842B-F851-9C00CFC5E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69" y="128167"/>
            <a:ext cx="11845506" cy="8056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C7B2CA-E978-9A5D-8AC7-024F7A43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BED68-CEC2-713F-ED0C-C071AED5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yellow and black logo&#10;&#10;Description automatically generated">
            <a:extLst>
              <a:ext uri="{FF2B5EF4-FFF2-40B4-BE49-F238E27FC236}">
                <a16:creationId xmlns:a16="http://schemas.microsoft.com/office/drawing/2014/main" id="{CA75FE86-D482-3343-A802-B996D7C0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5AA7B3-65A3-0C09-A744-65820AFD0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1807FB55-C060-715C-7E77-09FB3E615A0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61926" y="1138136"/>
            <a:ext cx="11868150" cy="50785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548026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7516FA-C06E-FBD5-B28A-AF049959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04B2B-8E9E-7FAF-AAE4-F1A681A4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yellow and black logo&#10;&#10;Description automatically generated">
            <a:extLst>
              <a:ext uri="{FF2B5EF4-FFF2-40B4-BE49-F238E27FC236}">
                <a16:creationId xmlns:a16="http://schemas.microsoft.com/office/drawing/2014/main" id="{79C6ABB0-B742-8100-5AD1-4C0791A50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DEF994-0BB1-ADBF-3015-A813A59D0D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525" y="136525"/>
            <a:ext cx="11893550" cy="60690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8109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7C998-8004-EE28-5E6F-E192468C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6" y="136526"/>
            <a:ext cx="4766553" cy="850900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3561A-38AD-D700-896A-84BDFAF23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6525"/>
            <a:ext cx="6823986" cy="602108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308B1-4D11-CF97-6AD4-2406190F2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826" y="1186167"/>
            <a:ext cx="4766553" cy="4971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76359-CB97-F315-272E-5741439D0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4992F-2D14-2BFE-CBB0-4E0EFCC28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9D67D830-E3E1-8C89-47C7-7D60C788A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E88143-DD79-CFC5-FFAE-7CC10F118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08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photo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50A7981-B1E5-2D1D-746A-47E12167311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05048"/>
            <a:ext cx="11801475" cy="26335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39B94-AF7A-8CCB-9728-F1AB479D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72" y="136525"/>
            <a:ext cx="11801503" cy="8509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58D7CC-473D-859F-1277-98FB77233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28571" y="3856950"/>
            <a:ext cx="11801503" cy="2320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F5489-EC8E-33C1-97A6-B0EE86CB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519BF-B61B-D6C4-BE79-F487175E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4077356B-63B1-49DB-17CB-FFE802492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14B17D-0D8A-A610-0000-C2AAF6FBC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4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Quote with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8770-3F76-B046-74E5-94FFE845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6" y="127137"/>
            <a:ext cx="11845248" cy="8067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28402-94C4-3E46-2E6A-33995DE98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09992" y="1857983"/>
            <a:ext cx="9572017" cy="3142034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F43A-7690-71E5-9A8F-AB1DFE43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A8166-F9EE-6C90-EB5B-8286DE43D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yellow and black logo&#10;&#10;Description automatically generated">
            <a:extLst>
              <a:ext uri="{FF2B5EF4-FFF2-40B4-BE49-F238E27FC236}">
                <a16:creationId xmlns:a16="http://schemas.microsoft.com/office/drawing/2014/main" id="{AAEA4829-0653-9AE3-CE65-9739F2C96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7CB30-07FB-4AB4-D531-96D2074A9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  <p:pic>
        <p:nvPicPr>
          <p:cNvPr id="11" name="Graphic 10" descr="Open quotation mark outline">
            <a:extLst>
              <a:ext uri="{FF2B5EF4-FFF2-40B4-BE49-F238E27FC236}">
                <a16:creationId xmlns:a16="http://schemas.microsoft.com/office/drawing/2014/main" id="{945D2941-8E93-CE94-3831-3B9C5F404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140" y="1571017"/>
            <a:ext cx="914400" cy="914400"/>
          </a:xfrm>
          <a:prstGeom prst="rect">
            <a:avLst/>
          </a:prstGeom>
        </p:spPr>
      </p:pic>
      <p:pic>
        <p:nvPicPr>
          <p:cNvPr id="12" name="Graphic 11" descr="Open quotation mark outline">
            <a:extLst>
              <a:ext uri="{FF2B5EF4-FFF2-40B4-BE49-F238E27FC236}">
                <a16:creationId xmlns:a16="http://schemas.microsoft.com/office/drawing/2014/main" id="{F90F7FE3-403D-655B-1776-3DB3A9B03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0794461" y="43725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66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out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28402-94C4-3E46-2E6A-33995DE98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09992" y="1857983"/>
            <a:ext cx="9572017" cy="3142034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F43A-7690-71E5-9A8F-AB1DFE43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A8166-F9EE-6C90-EB5B-8286DE43D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yellow and black logo&#10;&#10;Description automatically generated">
            <a:extLst>
              <a:ext uri="{FF2B5EF4-FFF2-40B4-BE49-F238E27FC236}">
                <a16:creationId xmlns:a16="http://schemas.microsoft.com/office/drawing/2014/main" id="{AAEA4829-0653-9AE3-CE65-9739F2C96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11" name="Graphic 10" descr="Open quotation mark outline">
            <a:extLst>
              <a:ext uri="{FF2B5EF4-FFF2-40B4-BE49-F238E27FC236}">
                <a16:creationId xmlns:a16="http://schemas.microsoft.com/office/drawing/2014/main" id="{945D2941-8E93-CE94-3831-3B9C5F404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140" y="1571017"/>
            <a:ext cx="914400" cy="914400"/>
          </a:xfrm>
          <a:prstGeom prst="rect">
            <a:avLst/>
          </a:prstGeom>
        </p:spPr>
      </p:pic>
      <p:pic>
        <p:nvPicPr>
          <p:cNvPr id="12" name="Graphic 11" descr="Open quotation mark outline">
            <a:extLst>
              <a:ext uri="{FF2B5EF4-FFF2-40B4-BE49-F238E27FC236}">
                <a16:creationId xmlns:a16="http://schemas.microsoft.com/office/drawing/2014/main" id="{F90F7FE3-403D-655B-1776-3DB3A9B03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0794461" y="43725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1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AF47-1FBD-4A8E-865E-6A569CD7A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247" y="136525"/>
            <a:ext cx="11856828" cy="8255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45C20-4CE5-201A-2DFC-56905F6657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5436" y="2658864"/>
            <a:ext cx="5922753" cy="1900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Direct: (412) 500-4324 ext. 4544</a:t>
            </a:r>
          </a:p>
          <a:p>
            <a:pPr lvl="0"/>
            <a:r>
              <a:rPr lang="en-US" dirty="0"/>
              <a:t>Mobile: (412) 500-4324</a:t>
            </a:r>
          </a:p>
          <a:p>
            <a:pPr lvl="0"/>
            <a:r>
              <a:rPr lang="en-US" dirty="0"/>
              <a:t>Email: @cecinc.com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2BBD3-6839-BDD9-63BC-32B9DC6F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247" y="6356350"/>
            <a:ext cx="2743200" cy="365125"/>
          </a:xfrm>
        </p:spPr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pic>
        <p:nvPicPr>
          <p:cNvPr id="7" name="Picture 6" descr="A yellow and black logo&#10;&#10;Description automatically generated">
            <a:extLst>
              <a:ext uri="{FF2B5EF4-FFF2-40B4-BE49-F238E27FC236}">
                <a16:creationId xmlns:a16="http://schemas.microsoft.com/office/drawing/2014/main" id="{BD56DB32-CF55-0637-1A08-412A0AE53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18F9E-FFEA-4D97-DB71-A200E586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C542ED0-E048-A931-27DD-8F39DB555D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228" y="2092044"/>
            <a:ext cx="5922753" cy="566738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484C55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BEBF0CB-1AFC-4BDE-9735-5A4CB8286C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5301" y="1819664"/>
            <a:ext cx="3181350" cy="3179762"/>
          </a:xfrm>
          <a:prstGeom prst="ellipse">
            <a:avLst/>
          </a:prstGeom>
          <a:ln w="12700">
            <a:solidFill>
              <a:srgbClr val="55A8A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2390C4-97BC-60F8-9AA7-303D88DFB3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1804" y="6359170"/>
            <a:ext cx="4114800" cy="365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www.cecinc.com</a:t>
            </a:r>
          </a:p>
        </p:txBody>
      </p:sp>
    </p:spTree>
    <p:extLst>
      <p:ext uri="{BB962C8B-B14F-4D97-AF65-F5344CB8AC3E}">
        <p14:creationId xmlns:p14="http://schemas.microsoft.com/office/powerpoint/2010/main" val="102993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Solid">
    <p:bg>
      <p:bgPr>
        <a:solidFill>
          <a:srgbClr val="55A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82FA3A31-17CB-7F89-065E-7B5D59327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1EB7D1-15F9-974F-E3D5-96D6275D0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6876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EE4DB-F489-A85A-9EF9-06A7A5AEA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0000"/>
            <a:ext cx="9144000" cy="1447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460CB6F-9820-182B-5FF9-848B5C3F8D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0625" y="6118225"/>
            <a:ext cx="2028825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79964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name and dat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3" b="10496"/>
          <a:stretch/>
        </p:blipFill>
        <p:spPr>
          <a:xfrm>
            <a:off x="0" y="-23149"/>
            <a:ext cx="12191999" cy="687536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7091" y="5832547"/>
            <a:ext cx="5791200" cy="737755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5197033"/>
            <a:ext cx="5514110" cy="635514"/>
          </a:xfrm>
        </p:spPr>
        <p:txBody>
          <a:bodyPr anchor="b">
            <a:normAutofit/>
          </a:bodyPr>
          <a:lstStyle>
            <a:lvl1pPr marL="0" indent="0" algn="r">
              <a:buNone/>
              <a:defRPr sz="4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Presenters name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400800" y="5832548"/>
            <a:ext cx="5514110" cy="734508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2400">
                <a:solidFill>
                  <a:schemeClr val="bg2"/>
                </a:solidFill>
                <a:latin typeface="Arial ITALIC" panose="020B0604020202090204" pitchFamily="34" charset="0"/>
                <a:cs typeface="Arial ITALIC" panose="020B0604020202090204" pitchFamily="34" charset="0"/>
              </a:defRPr>
            </a:lvl1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(Format: January, 1 2019)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14" y="254645"/>
            <a:ext cx="4282095" cy="896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3966072"/>
            <a:ext cx="5791200" cy="1866475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236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413164"/>
            <a:ext cx="12192000" cy="4763799"/>
          </a:xfrm>
          <a:prstGeom prst="rect">
            <a:avLst/>
          </a:prstGeom>
          <a:solidFill>
            <a:schemeClr val="bg2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17738"/>
            <a:ext cx="10515600" cy="3812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T: (412) 500-4324 </a:t>
            </a:r>
            <a:r>
              <a:rPr lang="en-US" dirty="0" err="1"/>
              <a:t>ext</a:t>
            </a:r>
            <a:r>
              <a:rPr lang="en-US" dirty="0"/>
              <a:t> 4544</a:t>
            </a:r>
          </a:p>
          <a:p>
            <a:pPr lvl="0"/>
            <a:r>
              <a:rPr lang="en-US" dirty="0"/>
              <a:t>C: (412) 500-4324</a:t>
            </a:r>
          </a:p>
          <a:p>
            <a:pPr lvl="0"/>
            <a:r>
              <a:rPr lang="en-US" dirty="0"/>
              <a:t>Email: mscott@cecinc.com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C65641-509D-4469-ABE7-B649AC0649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592263"/>
            <a:ext cx="10515600" cy="490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Michael Scott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" y="266218"/>
            <a:ext cx="12192000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63683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AF47-1FBD-4A8E-865E-6A569CD7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47" y="136525"/>
            <a:ext cx="11856828" cy="81678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45C20-4CE5-201A-2DFC-56905F66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47" y="1138135"/>
            <a:ext cx="11856828" cy="5038827"/>
          </a:xfrm>
          <a:prstGeom prst="rect">
            <a:avLst/>
          </a:prstGeom>
        </p:spPr>
        <p:txBody>
          <a:bodyPr/>
          <a:lstStyle>
            <a:lvl2pPr marL="685800" indent="-228600">
              <a:buFont typeface="Arial" panose="020B0604020202020204" pitchFamily="34" charset="0"/>
              <a:buChar char="◦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2BBD3-6839-BDD9-63BC-32B9DC6F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247" y="6356350"/>
            <a:ext cx="2743200" cy="365125"/>
          </a:xfrm>
        </p:spPr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11801-659E-D459-7E22-29B7DFCF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yellow and black logo&#10;&#10;Description automatically generated">
            <a:extLst>
              <a:ext uri="{FF2B5EF4-FFF2-40B4-BE49-F238E27FC236}">
                <a16:creationId xmlns:a16="http://schemas.microsoft.com/office/drawing/2014/main" id="{BD56DB32-CF55-0637-1A08-412A0AE53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18F9E-FFEA-4D97-DB71-A200E586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9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AF47-1FBD-4A8E-865E-6A569CD7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47" y="136525"/>
            <a:ext cx="9294603" cy="8255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45C20-4CE5-201A-2DFC-56905F66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47" y="1138135"/>
            <a:ext cx="9294603" cy="5038827"/>
          </a:xfrm>
          <a:prstGeom prst="rect">
            <a:avLst/>
          </a:prstGeom>
        </p:spPr>
        <p:txBody>
          <a:bodyPr/>
          <a:lstStyle>
            <a:lvl2pPr marL="685800" indent="-228600">
              <a:buFont typeface="Arial" panose="020B0604020202020204" pitchFamily="34" charset="0"/>
              <a:buChar char="◦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2BBD3-6839-BDD9-63BC-32B9DC6F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247" y="6356350"/>
            <a:ext cx="2743200" cy="365125"/>
          </a:xfrm>
        </p:spPr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11801-659E-D459-7E22-29B7DFCF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yellow and black logo&#10;&#10;Description automatically generated">
            <a:extLst>
              <a:ext uri="{FF2B5EF4-FFF2-40B4-BE49-F238E27FC236}">
                <a16:creationId xmlns:a16="http://schemas.microsoft.com/office/drawing/2014/main" id="{BD56DB32-CF55-0637-1A08-412A0AE53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18F9E-FFEA-4D97-DB71-A200E586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2727AD-443F-FAE5-F7D2-321BE4687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29775" y="0"/>
            <a:ext cx="2562225" cy="6176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497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AF47-1FBD-4A8E-865E-6A569CD7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47" y="136525"/>
            <a:ext cx="11856828" cy="8255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45C20-4CE5-201A-2DFC-56905F66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47" y="1528845"/>
            <a:ext cx="11856828" cy="46481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2BBD3-6839-BDD9-63BC-32B9DC6F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247" y="6356350"/>
            <a:ext cx="2743200" cy="365125"/>
          </a:xfrm>
        </p:spPr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11801-659E-D459-7E22-29B7DFCF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yellow and black logo&#10;&#10;Description automatically generated">
            <a:extLst>
              <a:ext uri="{FF2B5EF4-FFF2-40B4-BE49-F238E27FC236}">
                <a16:creationId xmlns:a16="http://schemas.microsoft.com/office/drawing/2014/main" id="{BD56DB32-CF55-0637-1A08-412A0AE53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18F9E-FFEA-4D97-DB71-A200E586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C542ED0-E048-A931-27DD-8F39DB555D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3038" y="962025"/>
            <a:ext cx="11845715" cy="566738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484C5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29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AF47-1FBD-4A8E-865E-6A569CD7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47" y="136525"/>
            <a:ext cx="9304128" cy="8255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45C20-4CE5-201A-2DFC-56905F66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47" y="1528845"/>
            <a:ext cx="9304128" cy="4648118"/>
          </a:xfrm>
          <a:prstGeom prst="rect">
            <a:avLst/>
          </a:prstGeom>
        </p:spPr>
        <p:txBody>
          <a:bodyPr/>
          <a:lstStyle>
            <a:lvl2pPr marL="685800" indent="-228600">
              <a:buFont typeface="Arial" panose="020B0604020202020204" pitchFamily="34" charset="0"/>
              <a:buChar char="◦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2BBD3-6839-BDD9-63BC-32B9DC6F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247" y="6356350"/>
            <a:ext cx="2743200" cy="365125"/>
          </a:xfrm>
        </p:spPr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11801-659E-D459-7E22-29B7DFCF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yellow and black logo&#10;&#10;Description automatically generated">
            <a:extLst>
              <a:ext uri="{FF2B5EF4-FFF2-40B4-BE49-F238E27FC236}">
                <a16:creationId xmlns:a16="http://schemas.microsoft.com/office/drawing/2014/main" id="{BD56DB32-CF55-0637-1A08-412A0AE53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18F9E-FFEA-4D97-DB71-A200E586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902A88C3-49D2-5776-7282-F371556CC4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29775" y="0"/>
            <a:ext cx="2562225" cy="6176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1858BB-1BC6-1130-E97F-EEF0A4EDB2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3038" y="962025"/>
            <a:ext cx="9304337" cy="566738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484C5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253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30CEFEA-9C39-024E-FDF0-87A101B7DD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13088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851C4D-F2AE-723B-4377-D0F49745E68F}"/>
              </a:ext>
            </a:extLst>
          </p:cNvPr>
          <p:cNvSpPr/>
          <p:nvPr/>
        </p:nvSpPr>
        <p:spPr>
          <a:xfrm>
            <a:off x="1517515" y="1021405"/>
            <a:ext cx="9156970" cy="4815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76FDE3-27D0-9738-941E-1342AFB7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983" y="1709739"/>
            <a:ext cx="8453336" cy="2119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51D77-879A-97B5-2DFA-C0B7A987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7982" y="4152901"/>
            <a:ext cx="8453336" cy="8191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CF8D9-17CE-2B75-9E3C-7E251368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9DBB7-A119-6335-78C7-F383C412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23AD60-2D9B-8A73-BF07-6359C903A7E2}"/>
              </a:ext>
            </a:extLst>
          </p:cNvPr>
          <p:cNvCxnSpPr>
            <a:cxnSpLocks/>
          </p:cNvCxnSpPr>
          <p:nvPr/>
        </p:nvCxnSpPr>
        <p:spPr>
          <a:xfrm>
            <a:off x="4086225" y="3990975"/>
            <a:ext cx="4019550" cy="0"/>
          </a:xfrm>
          <a:prstGeom prst="line">
            <a:avLst/>
          </a:prstGeom>
          <a:ln w="15875">
            <a:solidFill>
              <a:srgbClr val="F2A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00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 - Gradient">
    <p:bg>
      <p:bgPr>
        <a:solidFill>
          <a:srgbClr val="55A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30CEFEA-9C39-024E-FDF0-87A101B7DD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93396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4EADB8-D5FA-3CC5-BE20-4976391A9730}"/>
              </a:ext>
            </a:extLst>
          </p:cNvPr>
          <p:cNvSpPr/>
          <p:nvPr/>
        </p:nvSpPr>
        <p:spPr>
          <a:xfrm>
            <a:off x="1517515" y="1021405"/>
            <a:ext cx="9156970" cy="4815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76FDE3-27D0-9738-941E-1342AFB7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983" y="1709739"/>
            <a:ext cx="8453336" cy="2119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51D77-879A-97B5-2DFA-C0B7A987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7982" y="4152901"/>
            <a:ext cx="8453336" cy="8191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9DBB7-A119-6335-78C7-F383C412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23AD60-2D9B-8A73-BF07-6359C903A7E2}"/>
              </a:ext>
            </a:extLst>
          </p:cNvPr>
          <p:cNvCxnSpPr>
            <a:cxnSpLocks/>
          </p:cNvCxnSpPr>
          <p:nvPr/>
        </p:nvCxnSpPr>
        <p:spPr>
          <a:xfrm>
            <a:off x="4086225" y="3990975"/>
            <a:ext cx="4019550" cy="0"/>
          </a:xfrm>
          <a:prstGeom prst="line">
            <a:avLst/>
          </a:prstGeom>
          <a:ln w="15875">
            <a:solidFill>
              <a:srgbClr val="F2A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80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3E23-B85E-76CE-B221-99235FB7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69" y="97276"/>
            <a:ext cx="11834184" cy="89171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55A8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0803-54A1-BE08-FEDA-14330A2C4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569" y="1168380"/>
            <a:ext cx="5835231" cy="5008583"/>
          </a:xfrm>
          <a:prstGeom prst="rect">
            <a:avLst/>
          </a:prstGeom>
        </p:spPr>
        <p:txBody>
          <a:bodyPr/>
          <a:lstStyle>
            <a:lvl2pPr marL="685800" indent="-228600">
              <a:buFont typeface="Arial" panose="020B0604020202020204" pitchFamily="34" charset="0"/>
              <a:buChar char="◦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A01C4-49CF-DA1B-B760-406B04D0C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68380"/>
            <a:ext cx="5835231" cy="5008583"/>
          </a:xfrm>
          <a:prstGeom prst="rect">
            <a:avLst/>
          </a:prstGeom>
        </p:spPr>
        <p:txBody>
          <a:bodyPr/>
          <a:lstStyle>
            <a:lvl2pPr marL="685800" indent="-228600">
              <a:buFont typeface="Arial" panose="020B0604020202020204" pitchFamily="34" charset="0"/>
              <a:buChar char="◦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F0151-5E9C-2CCC-BCF1-CDA1BB0B9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161F5-2279-16B5-EBA0-A04B91E3D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32144AEE-EAB7-278E-66E8-A0F6F70E3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69" y="6294687"/>
            <a:ext cx="1329906" cy="435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2C660-ABD3-6539-F958-E67A63E2B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"/>
            <a:ext cx="114286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0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866999-07CD-6A29-2C4E-6E436221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6" y="136526"/>
            <a:ext cx="11751012" cy="831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9D29F-2B6A-457C-9B6A-D589B55E7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826" y="1147863"/>
            <a:ext cx="11751012" cy="5029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643E5-E65F-0248-1471-34265853B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4826" y="63657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8E7A-E3D1-48C2-B1C3-4EBE2E34FA64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77D55-9996-24CD-7A4B-CC885F100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5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1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55A8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84C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rgbClr val="484C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rgbClr val="484C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484C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▫"/>
        <a:defRPr sz="1800" kern="1200">
          <a:solidFill>
            <a:srgbClr val="484C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hoff@rbhfcd.org" TargetMode="External"/><Relationship Id="rId2" Type="http://schemas.openxmlformats.org/officeDocument/2006/relationships/hyperlink" Target="mailto:Mark.sattler@twp.jerusalem.oh.us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mailto:dbobak@cecinc.com" TargetMode="External"/><Relationship Id="rId4" Type="http://schemas.openxmlformats.org/officeDocument/2006/relationships/hyperlink" Target="mailto:cgriebling@cecinc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C393D0-A99C-9E99-2D3A-4E6E6D4DBC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Coastal Resiliency Planning in Jerusalem Township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02CEC56-47B7-0C5C-3C05-085CED62D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0000"/>
            <a:ext cx="9144000" cy="23084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Presented by:</a:t>
            </a:r>
          </a:p>
          <a:p>
            <a:r>
              <a:rPr lang="en-US" dirty="0"/>
              <a:t>Charles Griebling, P.E., CFM</a:t>
            </a:r>
          </a:p>
          <a:p>
            <a:r>
              <a:rPr lang="en-US" dirty="0"/>
              <a:t>Deanna Bobak</a:t>
            </a:r>
          </a:p>
          <a:p>
            <a:endParaRPr lang="en-US" dirty="0"/>
          </a:p>
          <a:p>
            <a:r>
              <a:rPr lang="en-US" dirty="0"/>
              <a:t>On behalf of the:</a:t>
            </a:r>
          </a:p>
          <a:p>
            <a:r>
              <a:rPr lang="en-US" dirty="0"/>
              <a:t> Jerusalem Township Trustees </a:t>
            </a:r>
          </a:p>
          <a:p>
            <a:r>
              <a:rPr lang="en-US" dirty="0"/>
              <a:t>Reno Beach/Howard Farms Conservancy District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9BF172-CF41-9FFC-5CEB-ECE1F45C2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13, 2023</a:t>
            </a:r>
          </a:p>
        </p:txBody>
      </p:sp>
    </p:spTree>
    <p:extLst>
      <p:ext uri="{BB962C8B-B14F-4D97-AF65-F5344CB8AC3E}">
        <p14:creationId xmlns:p14="http://schemas.microsoft.com/office/powerpoint/2010/main" val="686847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63E9-FE02-399F-676D-39F3A1D83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Overtopping Area #3 (Levee Segment 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6CCF7-E1DF-6BFB-D260-E9064B231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37" y="953311"/>
            <a:ext cx="11446525" cy="52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8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6D4D-EC6F-D419-524F-1BB24E74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Breach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11772-9E43-0D00-0039-2B024E496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  <a:p>
            <a:pPr lvl="1"/>
            <a:r>
              <a:rPr lang="en-US" dirty="0"/>
              <a:t>Scenarios start with water surface elevation in canals at the FEMA 1% Annual Chance Exceedance water surface elevation</a:t>
            </a:r>
          </a:p>
          <a:p>
            <a:pPr lvl="1"/>
            <a:r>
              <a:rPr lang="en-US" dirty="0"/>
              <a:t>Steady flow input into canals to simulate storm surge event and to maintain water surface elevation in the canal</a:t>
            </a:r>
          </a:p>
          <a:p>
            <a:pPr lvl="1"/>
            <a:r>
              <a:rPr lang="en-US" dirty="0"/>
              <a:t>Scenarios ran for 48 hours following breaching the levee</a:t>
            </a:r>
          </a:p>
          <a:p>
            <a:r>
              <a:rPr lang="en-US" dirty="0"/>
              <a:t>Four Breach Scenarios Analyzed</a:t>
            </a:r>
          </a:p>
          <a:p>
            <a:pPr lvl="1"/>
            <a:r>
              <a:rPr lang="en-US" dirty="0"/>
              <a:t>At three overtopping locations (Segments 3A, 4, 6A)</a:t>
            </a:r>
          </a:p>
          <a:p>
            <a:pPr lvl="1"/>
            <a:r>
              <a:rPr lang="en-US" dirty="0"/>
              <a:t>At low point behind the levee system along Wards Canal (Segment 7B)</a:t>
            </a:r>
          </a:p>
        </p:txBody>
      </p:sp>
    </p:spTree>
    <p:extLst>
      <p:ext uri="{BB962C8B-B14F-4D97-AF65-F5344CB8AC3E}">
        <p14:creationId xmlns:p14="http://schemas.microsoft.com/office/powerpoint/2010/main" val="2823083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9468-E553-676C-026A-9F5F3C5D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Breach Animation Example</a:t>
            </a:r>
          </a:p>
        </p:txBody>
      </p:sp>
      <p:pic>
        <p:nvPicPr>
          <p:cNvPr id="4" name="Picture 3" descr="A map of land with blue water&#10;&#10;Description automatically generated">
            <a:extLst>
              <a:ext uri="{FF2B5EF4-FFF2-40B4-BE49-F238E27FC236}">
                <a16:creationId xmlns:a16="http://schemas.microsoft.com/office/drawing/2014/main" id="{6D9E8EA9-BD14-5AB0-32DD-379E4B280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934572"/>
            <a:ext cx="9866490" cy="57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99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7DBD81-6B79-3F8A-5BBE-75784B08913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06140" y="988993"/>
            <a:ext cx="5276088" cy="51937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B84D4A-3C91-E09A-3A0B-349C94E6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Breach Area 1 (Segment 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96AB2-D5B2-3C63-FEDB-84D6FEEA1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228" y="988993"/>
            <a:ext cx="1209772" cy="2545562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075A62-4FE4-5685-5217-CF4AE4BA9176}"/>
              </a:ext>
            </a:extLst>
          </p:cNvPr>
          <p:cNvSpPr txBox="1">
            <a:spLocks/>
          </p:cNvSpPr>
          <p:nvPr/>
        </p:nvSpPr>
        <p:spPr>
          <a:xfrm>
            <a:off x="271261" y="6213215"/>
            <a:ext cx="3441007" cy="547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◦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Extent (after 48 hours)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76A3C42-1A70-8D9D-CDFF-83BF61C44304}"/>
              </a:ext>
            </a:extLst>
          </p:cNvPr>
          <p:cNvSpPr txBox="1">
            <a:spLocks/>
          </p:cNvSpPr>
          <p:nvPr/>
        </p:nvSpPr>
        <p:spPr>
          <a:xfrm>
            <a:off x="5706140" y="6211493"/>
            <a:ext cx="5276088" cy="547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Maximum Depth (after 48 hours)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C18F32-D631-5FC2-F2FF-1BDEABEFB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69" y="988991"/>
            <a:ext cx="5329934" cy="51937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AA50A05-B01E-E7FB-0AC3-491D11BD5760}"/>
              </a:ext>
            </a:extLst>
          </p:cNvPr>
          <p:cNvGrpSpPr/>
          <p:nvPr/>
        </p:nvGrpSpPr>
        <p:grpSpPr>
          <a:xfrm>
            <a:off x="3664590" y="6287692"/>
            <a:ext cx="2041550" cy="329046"/>
            <a:chOff x="3664590" y="6287692"/>
            <a:chExt cx="2041550" cy="3290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B5C764-B6AA-B869-39CD-0DED7A33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4590" y="6287692"/>
              <a:ext cx="991649" cy="3290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300209-25DF-897A-48AF-818DD9FF0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6749" y="6287692"/>
              <a:ext cx="989391" cy="329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2322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B84D4A-3C91-E09A-3A0B-349C94E6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Breach Area 2 (Low Point Behind Levee)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C6D85-6EA0-CB9D-124B-127593A91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228" y="988993"/>
            <a:ext cx="1209772" cy="254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45754-4E9E-AA3B-FEE3-6A191698D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86" y="1007018"/>
            <a:ext cx="5275492" cy="519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E2FEF0-548D-E1AD-1221-4E5932207FE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40" y="1007018"/>
            <a:ext cx="5276088" cy="519379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8A4B3-FE52-1F9D-5A95-6924D2CD3E7E}"/>
              </a:ext>
            </a:extLst>
          </p:cNvPr>
          <p:cNvSpPr txBox="1">
            <a:spLocks/>
          </p:cNvSpPr>
          <p:nvPr/>
        </p:nvSpPr>
        <p:spPr>
          <a:xfrm>
            <a:off x="298585" y="6213215"/>
            <a:ext cx="5248763" cy="547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◦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Extent (after 48 hours)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CDED33-EFBE-933C-2B16-10465250EA83}"/>
              </a:ext>
            </a:extLst>
          </p:cNvPr>
          <p:cNvSpPr txBox="1">
            <a:spLocks/>
          </p:cNvSpPr>
          <p:nvPr/>
        </p:nvSpPr>
        <p:spPr>
          <a:xfrm>
            <a:off x="5706139" y="6211493"/>
            <a:ext cx="5276087" cy="547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Maximum Depth (after 48 hours)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2D4A3D-3A08-C2E1-2246-8554B8D78864}"/>
              </a:ext>
            </a:extLst>
          </p:cNvPr>
          <p:cNvGrpSpPr/>
          <p:nvPr/>
        </p:nvGrpSpPr>
        <p:grpSpPr>
          <a:xfrm>
            <a:off x="3664590" y="6287692"/>
            <a:ext cx="2041550" cy="329046"/>
            <a:chOff x="3664590" y="6287692"/>
            <a:chExt cx="2041550" cy="3290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3F8F9D-9EDD-38C2-A2B8-E4D6D830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4590" y="6287692"/>
              <a:ext cx="991649" cy="3290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B40789-955E-9D6F-7973-8ADC75F3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6749" y="6287692"/>
              <a:ext cx="989391" cy="329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358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B84D4A-3C91-E09A-3A0B-349C94E6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Breach Area 3 (Segment 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CC3F0-469D-97A4-2947-9C10C1E19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228" y="988993"/>
            <a:ext cx="1209772" cy="254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53CDB-4C2C-DDBD-CCF9-F070FE43444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4621" y="988993"/>
            <a:ext cx="5276088" cy="5193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87F10-8FCE-0739-0ED2-C86FDFECBBC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28390" y="988993"/>
            <a:ext cx="5276088" cy="519379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D208B27-30DF-DFD4-ED14-7A083ED60F31}"/>
              </a:ext>
            </a:extLst>
          </p:cNvPr>
          <p:cNvSpPr txBox="1">
            <a:spLocks/>
          </p:cNvSpPr>
          <p:nvPr/>
        </p:nvSpPr>
        <p:spPr>
          <a:xfrm>
            <a:off x="5740761" y="6182785"/>
            <a:ext cx="5241467" cy="54750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Maximum Depth (after 48 hours)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0B8A59A-8109-8CF8-4778-0672EA4FCB7B}"/>
              </a:ext>
            </a:extLst>
          </p:cNvPr>
          <p:cNvSpPr txBox="1">
            <a:spLocks/>
          </p:cNvSpPr>
          <p:nvPr/>
        </p:nvSpPr>
        <p:spPr>
          <a:xfrm>
            <a:off x="184569" y="6213215"/>
            <a:ext cx="5276087" cy="547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Extent (after 48 hours)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7550AD-12C1-483B-7E4A-9F5B4F8A60BB}"/>
              </a:ext>
            </a:extLst>
          </p:cNvPr>
          <p:cNvGrpSpPr/>
          <p:nvPr/>
        </p:nvGrpSpPr>
        <p:grpSpPr>
          <a:xfrm>
            <a:off x="3655065" y="6272966"/>
            <a:ext cx="2041550" cy="329046"/>
            <a:chOff x="3664590" y="6287692"/>
            <a:chExt cx="2041550" cy="3290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725147-0AB2-2688-DBC7-52267D3F9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4590" y="6287692"/>
              <a:ext cx="991649" cy="3290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EA69DC-94D6-465F-1FCE-86C0D3E87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6749" y="6287692"/>
              <a:ext cx="989391" cy="329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624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B84D4A-3C91-E09A-3A0B-349C94E6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Breach Area 4 (Segment 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F0A7FC-FBC9-5DB8-0227-C2D511C46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228" y="988993"/>
            <a:ext cx="1209772" cy="254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ECF2A-F2B7-4FFC-7D7F-792222E926D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9" y="988992"/>
            <a:ext cx="5273809" cy="5193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BEA1-41E7-9A18-064E-AAEAE34E3B9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680984" y="988992"/>
            <a:ext cx="5276088" cy="519379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2358563-DF33-3DB1-3855-EDB05C9379FB}"/>
              </a:ext>
            </a:extLst>
          </p:cNvPr>
          <p:cNvSpPr txBox="1">
            <a:spLocks/>
          </p:cNvSpPr>
          <p:nvPr/>
        </p:nvSpPr>
        <p:spPr>
          <a:xfrm>
            <a:off x="5706141" y="6213214"/>
            <a:ext cx="5276087" cy="547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Maximum Depth (after 48 hours)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52D70-7044-CD1B-7FE6-7EF1BF6E4D8C}"/>
              </a:ext>
            </a:extLst>
          </p:cNvPr>
          <p:cNvSpPr txBox="1">
            <a:spLocks/>
          </p:cNvSpPr>
          <p:nvPr/>
        </p:nvSpPr>
        <p:spPr>
          <a:xfrm>
            <a:off x="278579" y="6213215"/>
            <a:ext cx="5273809" cy="547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Extent (after 48 hours)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888AEE-EBF8-6450-881F-E32E1E171BF7}"/>
              </a:ext>
            </a:extLst>
          </p:cNvPr>
          <p:cNvGrpSpPr/>
          <p:nvPr/>
        </p:nvGrpSpPr>
        <p:grpSpPr>
          <a:xfrm>
            <a:off x="3636015" y="6272966"/>
            <a:ext cx="2041550" cy="329046"/>
            <a:chOff x="3664590" y="6287692"/>
            <a:chExt cx="2041550" cy="3290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6658A8-BB0C-7DC4-9DA1-050564059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4590" y="6287692"/>
              <a:ext cx="991649" cy="3290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312EDA-291C-917B-D7F8-51D591364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6749" y="6287692"/>
              <a:ext cx="989391" cy="329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296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1EEB7-AE03-7CE1-6AFD-AC2108E1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Risk Assessment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EAC7FD-78EA-6C16-2270-921C1654D91D}"/>
              </a:ext>
            </a:extLst>
          </p:cNvPr>
          <p:cNvGrpSpPr/>
          <p:nvPr/>
        </p:nvGrpSpPr>
        <p:grpSpPr>
          <a:xfrm>
            <a:off x="1970918" y="959528"/>
            <a:ext cx="6465110" cy="5738734"/>
            <a:chOff x="1970918" y="959528"/>
            <a:chExt cx="6465110" cy="573873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340C5F2-CE71-360C-21E9-ACD60677CE95}"/>
                </a:ext>
              </a:extLst>
            </p:cNvPr>
            <p:cNvSpPr/>
            <p:nvPr/>
          </p:nvSpPr>
          <p:spPr>
            <a:xfrm>
              <a:off x="1970918" y="959528"/>
              <a:ext cx="3051718" cy="2039558"/>
            </a:xfrm>
            <a:custGeom>
              <a:avLst/>
              <a:gdLst>
                <a:gd name="connsiteX0" fmla="*/ 0 w 2039558"/>
                <a:gd name="connsiteY0" fmla="*/ 0 h 3051718"/>
                <a:gd name="connsiteX1" fmla="*/ 1019779 w 2039558"/>
                <a:gd name="connsiteY1" fmla="*/ 0 h 3051718"/>
                <a:gd name="connsiteX2" fmla="*/ 2039558 w 2039558"/>
                <a:gd name="connsiteY2" fmla="*/ 1525859 h 3051718"/>
                <a:gd name="connsiteX3" fmla="*/ 1019779 w 2039558"/>
                <a:gd name="connsiteY3" fmla="*/ 3051718 h 3051718"/>
                <a:gd name="connsiteX4" fmla="*/ 0 w 2039558"/>
                <a:gd name="connsiteY4" fmla="*/ 3051718 h 3051718"/>
                <a:gd name="connsiteX5" fmla="*/ 1019779 w 2039558"/>
                <a:gd name="connsiteY5" fmla="*/ 1525859 h 3051718"/>
                <a:gd name="connsiteX6" fmla="*/ 0 w 2039558"/>
                <a:gd name="connsiteY6" fmla="*/ 0 h 30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558" h="3051718">
                  <a:moveTo>
                    <a:pt x="2039558" y="1"/>
                  </a:moveTo>
                  <a:lnTo>
                    <a:pt x="2039558" y="1525859"/>
                  </a:lnTo>
                  <a:lnTo>
                    <a:pt x="1019779" y="3051717"/>
                  </a:lnTo>
                  <a:lnTo>
                    <a:pt x="0" y="1525859"/>
                  </a:lnTo>
                  <a:lnTo>
                    <a:pt x="0" y="1"/>
                  </a:lnTo>
                  <a:lnTo>
                    <a:pt x="1019779" y="1525859"/>
                  </a:lnTo>
                  <a:lnTo>
                    <a:pt x="2039558" y="1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b="1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b="1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>
                  <a:solidFill>
                    <a:schemeClr val="bg1"/>
                  </a:solidFill>
                </a:rPr>
                <a:t>Deficiency </a:t>
              </a:r>
              <a:br>
                <a:rPr lang="en-US" sz="1900" b="1" kern="1200" dirty="0">
                  <a:solidFill>
                    <a:schemeClr val="bg1"/>
                  </a:solidFill>
                </a:rPr>
              </a:br>
              <a:r>
                <a:rPr lang="en-US" sz="1900" b="1" kern="1200" dirty="0">
                  <a:solidFill>
                    <a:schemeClr val="bg1"/>
                  </a:solidFill>
                </a:rPr>
                <a:t>Type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B4DB56-9FB3-FDB4-31A7-F6FF626FF9CD}"/>
                </a:ext>
              </a:extLst>
            </p:cNvPr>
            <p:cNvSpPr/>
            <p:nvPr/>
          </p:nvSpPr>
          <p:spPr>
            <a:xfrm>
              <a:off x="5371348" y="959528"/>
              <a:ext cx="3058254" cy="1326410"/>
            </a:xfrm>
            <a:custGeom>
              <a:avLst/>
              <a:gdLst>
                <a:gd name="connsiteX0" fmla="*/ 221073 w 1326410"/>
                <a:gd name="connsiteY0" fmla="*/ 0 h 3058254"/>
                <a:gd name="connsiteX1" fmla="*/ 1105337 w 1326410"/>
                <a:gd name="connsiteY1" fmla="*/ 0 h 3058254"/>
                <a:gd name="connsiteX2" fmla="*/ 1326410 w 1326410"/>
                <a:gd name="connsiteY2" fmla="*/ 221073 h 3058254"/>
                <a:gd name="connsiteX3" fmla="*/ 1326410 w 1326410"/>
                <a:gd name="connsiteY3" fmla="*/ 3058254 h 3058254"/>
                <a:gd name="connsiteX4" fmla="*/ 1326410 w 1326410"/>
                <a:gd name="connsiteY4" fmla="*/ 3058254 h 3058254"/>
                <a:gd name="connsiteX5" fmla="*/ 0 w 1326410"/>
                <a:gd name="connsiteY5" fmla="*/ 3058254 h 3058254"/>
                <a:gd name="connsiteX6" fmla="*/ 0 w 1326410"/>
                <a:gd name="connsiteY6" fmla="*/ 3058254 h 3058254"/>
                <a:gd name="connsiteX7" fmla="*/ 0 w 1326410"/>
                <a:gd name="connsiteY7" fmla="*/ 221073 h 3058254"/>
                <a:gd name="connsiteX8" fmla="*/ 221073 w 1326410"/>
                <a:gd name="connsiteY8" fmla="*/ 0 h 305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6410" h="3058254">
                  <a:moveTo>
                    <a:pt x="1326410" y="509721"/>
                  </a:moveTo>
                  <a:lnTo>
                    <a:pt x="1326410" y="2548533"/>
                  </a:lnTo>
                  <a:cubicBezTo>
                    <a:pt x="1326410" y="2830043"/>
                    <a:pt x="1283482" y="3058253"/>
                    <a:pt x="1230527" y="3058253"/>
                  </a:cubicBezTo>
                  <a:lnTo>
                    <a:pt x="0" y="3058253"/>
                  </a:lnTo>
                  <a:lnTo>
                    <a:pt x="0" y="305825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230527" y="1"/>
                  </a:lnTo>
                  <a:cubicBezTo>
                    <a:pt x="1283482" y="1"/>
                    <a:pt x="1326410" y="228211"/>
                    <a:pt x="1326410" y="509721"/>
                  </a:cubicBez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78720" rIns="78720" bIns="78720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/>
                <a:t>Severity Ranking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/>
                <a:t>Weight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DAC3AD3-D3C3-DE7F-969B-5935207C211C}"/>
                </a:ext>
              </a:extLst>
            </p:cNvPr>
            <p:cNvSpPr/>
            <p:nvPr/>
          </p:nvSpPr>
          <p:spPr>
            <a:xfrm>
              <a:off x="1970918" y="2809116"/>
              <a:ext cx="3051718" cy="2039559"/>
            </a:xfrm>
            <a:custGeom>
              <a:avLst/>
              <a:gdLst>
                <a:gd name="connsiteX0" fmla="*/ 0 w 2039558"/>
                <a:gd name="connsiteY0" fmla="*/ 0 h 3051718"/>
                <a:gd name="connsiteX1" fmla="*/ 1019779 w 2039558"/>
                <a:gd name="connsiteY1" fmla="*/ 0 h 3051718"/>
                <a:gd name="connsiteX2" fmla="*/ 2039558 w 2039558"/>
                <a:gd name="connsiteY2" fmla="*/ 1525859 h 3051718"/>
                <a:gd name="connsiteX3" fmla="*/ 1019779 w 2039558"/>
                <a:gd name="connsiteY3" fmla="*/ 3051718 h 3051718"/>
                <a:gd name="connsiteX4" fmla="*/ 0 w 2039558"/>
                <a:gd name="connsiteY4" fmla="*/ 3051718 h 3051718"/>
                <a:gd name="connsiteX5" fmla="*/ 1019779 w 2039558"/>
                <a:gd name="connsiteY5" fmla="*/ 1525859 h 3051718"/>
                <a:gd name="connsiteX6" fmla="*/ 0 w 2039558"/>
                <a:gd name="connsiteY6" fmla="*/ 0 h 30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558" h="3051718">
                  <a:moveTo>
                    <a:pt x="2039558" y="1"/>
                  </a:moveTo>
                  <a:lnTo>
                    <a:pt x="2039558" y="1525859"/>
                  </a:lnTo>
                  <a:lnTo>
                    <a:pt x="1019779" y="3051717"/>
                  </a:lnTo>
                  <a:lnTo>
                    <a:pt x="0" y="1525859"/>
                  </a:lnTo>
                  <a:lnTo>
                    <a:pt x="0" y="1"/>
                  </a:lnTo>
                  <a:lnTo>
                    <a:pt x="1019779" y="1525859"/>
                  </a:lnTo>
                  <a:lnTo>
                    <a:pt x="2039558" y="1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b="1" kern="1200" dirty="0">
                <a:solidFill>
                  <a:schemeClr val="bg1"/>
                </a:solidFill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>
                  <a:solidFill>
                    <a:schemeClr val="bg1"/>
                  </a:solidFill>
                </a:rPr>
                <a:t>Hazard Type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797D0ED-7E10-0F65-9D8B-D55996E450F5}"/>
                </a:ext>
              </a:extLst>
            </p:cNvPr>
            <p:cNvSpPr/>
            <p:nvPr/>
          </p:nvSpPr>
          <p:spPr>
            <a:xfrm>
              <a:off x="5402584" y="2884754"/>
              <a:ext cx="3027018" cy="1259626"/>
            </a:xfrm>
            <a:custGeom>
              <a:avLst/>
              <a:gdLst>
                <a:gd name="connsiteX0" fmla="*/ 209942 w 1259626"/>
                <a:gd name="connsiteY0" fmla="*/ 0 h 2232070"/>
                <a:gd name="connsiteX1" fmla="*/ 1049684 w 1259626"/>
                <a:gd name="connsiteY1" fmla="*/ 0 h 2232070"/>
                <a:gd name="connsiteX2" fmla="*/ 1259626 w 1259626"/>
                <a:gd name="connsiteY2" fmla="*/ 209942 h 2232070"/>
                <a:gd name="connsiteX3" fmla="*/ 1259626 w 1259626"/>
                <a:gd name="connsiteY3" fmla="*/ 2232070 h 2232070"/>
                <a:gd name="connsiteX4" fmla="*/ 1259626 w 1259626"/>
                <a:gd name="connsiteY4" fmla="*/ 2232070 h 2232070"/>
                <a:gd name="connsiteX5" fmla="*/ 0 w 1259626"/>
                <a:gd name="connsiteY5" fmla="*/ 2232070 h 2232070"/>
                <a:gd name="connsiteX6" fmla="*/ 0 w 1259626"/>
                <a:gd name="connsiteY6" fmla="*/ 2232070 h 2232070"/>
                <a:gd name="connsiteX7" fmla="*/ 0 w 1259626"/>
                <a:gd name="connsiteY7" fmla="*/ 209942 h 2232070"/>
                <a:gd name="connsiteX8" fmla="*/ 209942 w 1259626"/>
                <a:gd name="connsiteY8" fmla="*/ 0 h 223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9626" h="2232070">
                  <a:moveTo>
                    <a:pt x="1259626" y="372020"/>
                  </a:moveTo>
                  <a:lnTo>
                    <a:pt x="1259626" y="1860050"/>
                  </a:lnTo>
                  <a:cubicBezTo>
                    <a:pt x="1259626" y="2065511"/>
                    <a:pt x="1206582" y="2232069"/>
                    <a:pt x="1141149" y="2232069"/>
                  </a:cubicBezTo>
                  <a:lnTo>
                    <a:pt x="0" y="2232069"/>
                  </a:lnTo>
                  <a:lnTo>
                    <a:pt x="0" y="2232069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41149" y="1"/>
                  </a:lnTo>
                  <a:cubicBezTo>
                    <a:pt x="1206582" y="1"/>
                    <a:pt x="1259626" y="166559"/>
                    <a:pt x="1259626" y="372020"/>
                  </a:cubicBez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75460" rIns="75460" bIns="75460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/>
                <a:t>Criticality Ranking       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F8117B-122F-D809-340F-B61491BF89DB}"/>
                </a:ext>
              </a:extLst>
            </p:cNvPr>
            <p:cNvSpPr/>
            <p:nvPr/>
          </p:nvSpPr>
          <p:spPr>
            <a:xfrm>
              <a:off x="1970918" y="4658704"/>
              <a:ext cx="3051718" cy="2039558"/>
            </a:xfrm>
            <a:custGeom>
              <a:avLst/>
              <a:gdLst>
                <a:gd name="connsiteX0" fmla="*/ 0 w 2039558"/>
                <a:gd name="connsiteY0" fmla="*/ 0 h 3051718"/>
                <a:gd name="connsiteX1" fmla="*/ 1019779 w 2039558"/>
                <a:gd name="connsiteY1" fmla="*/ 0 h 3051718"/>
                <a:gd name="connsiteX2" fmla="*/ 2039558 w 2039558"/>
                <a:gd name="connsiteY2" fmla="*/ 1525859 h 3051718"/>
                <a:gd name="connsiteX3" fmla="*/ 1019779 w 2039558"/>
                <a:gd name="connsiteY3" fmla="*/ 3051718 h 3051718"/>
                <a:gd name="connsiteX4" fmla="*/ 0 w 2039558"/>
                <a:gd name="connsiteY4" fmla="*/ 3051718 h 3051718"/>
                <a:gd name="connsiteX5" fmla="*/ 1019779 w 2039558"/>
                <a:gd name="connsiteY5" fmla="*/ 1525859 h 3051718"/>
                <a:gd name="connsiteX6" fmla="*/ 0 w 2039558"/>
                <a:gd name="connsiteY6" fmla="*/ 0 h 30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558" h="3051718">
                  <a:moveTo>
                    <a:pt x="2039558" y="1"/>
                  </a:moveTo>
                  <a:lnTo>
                    <a:pt x="2039558" y="1525859"/>
                  </a:lnTo>
                  <a:lnTo>
                    <a:pt x="1019779" y="3051717"/>
                  </a:lnTo>
                  <a:lnTo>
                    <a:pt x="0" y="1525859"/>
                  </a:lnTo>
                  <a:lnTo>
                    <a:pt x="0" y="1"/>
                  </a:lnTo>
                  <a:lnTo>
                    <a:pt x="1019779" y="1525859"/>
                  </a:lnTo>
                  <a:lnTo>
                    <a:pt x="2039558" y="1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b="1" kern="1200" dirty="0">
                <a:solidFill>
                  <a:schemeClr val="bg1"/>
                </a:solidFill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b="1" kern="1200" dirty="0">
                <a:solidFill>
                  <a:schemeClr val="bg1"/>
                </a:solidFill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>
                  <a:solidFill>
                    <a:schemeClr val="bg1"/>
                  </a:solidFill>
                </a:rPr>
                <a:t>Segment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>
                  <a:solidFill>
                    <a:schemeClr val="bg1"/>
                  </a:solidFill>
                </a:rPr>
                <a:t>Attributes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751BDB8-E172-8217-2838-D5CD1D6C1861}"/>
                </a:ext>
              </a:extLst>
            </p:cNvPr>
            <p:cNvSpPr/>
            <p:nvPr/>
          </p:nvSpPr>
          <p:spPr>
            <a:xfrm>
              <a:off x="5384310" y="4658703"/>
              <a:ext cx="3051718" cy="1325714"/>
            </a:xfrm>
            <a:custGeom>
              <a:avLst/>
              <a:gdLst>
                <a:gd name="connsiteX0" fmla="*/ 220957 w 1325713"/>
                <a:gd name="connsiteY0" fmla="*/ 0 h 2802182"/>
                <a:gd name="connsiteX1" fmla="*/ 1104756 w 1325713"/>
                <a:gd name="connsiteY1" fmla="*/ 0 h 2802182"/>
                <a:gd name="connsiteX2" fmla="*/ 1325713 w 1325713"/>
                <a:gd name="connsiteY2" fmla="*/ 220957 h 2802182"/>
                <a:gd name="connsiteX3" fmla="*/ 1325713 w 1325713"/>
                <a:gd name="connsiteY3" fmla="*/ 2802182 h 2802182"/>
                <a:gd name="connsiteX4" fmla="*/ 1325713 w 1325713"/>
                <a:gd name="connsiteY4" fmla="*/ 2802182 h 2802182"/>
                <a:gd name="connsiteX5" fmla="*/ 0 w 1325713"/>
                <a:gd name="connsiteY5" fmla="*/ 2802182 h 2802182"/>
                <a:gd name="connsiteX6" fmla="*/ 0 w 1325713"/>
                <a:gd name="connsiteY6" fmla="*/ 2802182 h 2802182"/>
                <a:gd name="connsiteX7" fmla="*/ 0 w 1325713"/>
                <a:gd name="connsiteY7" fmla="*/ 220957 h 2802182"/>
                <a:gd name="connsiteX8" fmla="*/ 220957 w 1325713"/>
                <a:gd name="connsiteY8" fmla="*/ 0 h 280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5713" h="2802182">
                  <a:moveTo>
                    <a:pt x="1325713" y="467041"/>
                  </a:moveTo>
                  <a:lnTo>
                    <a:pt x="1325713" y="2335141"/>
                  </a:lnTo>
                  <a:cubicBezTo>
                    <a:pt x="1325713" y="2593080"/>
                    <a:pt x="1278911" y="2802181"/>
                    <a:pt x="1221178" y="2802181"/>
                  </a:cubicBezTo>
                  <a:lnTo>
                    <a:pt x="0" y="2802181"/>
                  </a:lnTo>
                  <a:lnTo>
                    <a:pt x="0" y="280218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221178" y="1"/>
                  </a:lnTo>
                  <a:cubicBezTo>
                    <a:pt x="1278911" y="1"/>
                    <a:pt x="1325713" y="209102"/>
                    <a:pt x="1325713" y="467041"/>
                  </a:cubicBez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78686" rIns="78686" bIns="78687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/>
                <a:t>General Condition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 dirty="0"/>
                <a:t>Length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138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67F8-2F72-434C-8803-20B5E720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Segments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8DB2A-A9E2-ED89-5899-CEFCF2CD5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06" y="1162754"/>
            <a:ext cx="3587568" cy="49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416B2-A669-4DE8-D224-9F3FEC62C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67" y="953311"/>
            <a:ext cx="5811600" cy="576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29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0CFD6-22CF-24B7-F886-6B043F6F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Concepts and Implementation Plan</a:t>
            </a:r>
          </a:p>
        </p:txBody>
      </p:sp>
      <p:pic>
        <p:nvPicPr>
          <p:cNvPr id="5" name="Picture 4" descr="A bird's eye view of a building&#10;&#10;Description automatically generated">
            <a:extLst>
              <a:ext uri="{FF2B5EF4-FFF2-40B4-BE49-F238E27FC236}">
                <a16:creationId xmlns:a16="http://schemas.microsoft.com/office/drawing/2014/main" id="{99E21241-9246-BF77-9AC6-B68357871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85" y="953311"/>
            <a:ext cx="8328134" cy="2888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6645F-4983-B96C-C847-F6A717D7C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185" y="3976294"/>
            <a:ext cx="8328134" cy="27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8FF724-D42A-A320-D536-04E0F5A46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1026" name="Picture 2" descr="Check List Clip Art">
            <a:extLst>
              <a:ext uri="{FF2B5EF4-FFF2-40B4-BE49-F238E27FC236}">
                <a16:creationId xmlns:a16="http://schemas.microsoft.com/office/drawing/2014/main" id="{B8CFB2C3-CEF4-AFBE-FB22-916BA79C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32" y="476308"/>
            <a:ext cx="5092535" cy="624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A01103-4881-C17B-E8AE-544E2F7CD4BD}"/>
              </a:ext>
            </a:extLst>
          </p:cNvPr>
          <p:cNvSpPr txBox="1"/>
          <p:nvPr/>
        </p:nvSpPr>
        <p:spPr>
          <a:xfrm>
            <a:off x="5637402" y="1954635"/>
            <a:ext cx="2483141" cy="37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Background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D6850-F72C-E900-281F-9E31BEED4696}"/>
              </a:ext>
            </a:extLst>
          </p:cNvPr>
          <p:cNvSpPr txBox="1"/>
          <p:nvPr/>
        </p:nvSpPr>
        <p:spPr>
          <a:xfrm>
            <a:off x="5637402" y="3280924"/>
            <a:ext cx="2483141" cy="37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Priority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7A2C9-5E52-6A20-59E9-FC64F656FB04}"/>
              </a:ext>
            </a:extLst>
          </p:cNvPr>
          <p:cNvSpPr txBox="1"/>
          <p:nvPr/>
        </p:nvSpPr>
        <p:spPr>
          <a:xfrm>
            <a:off x="5637402" y="4742007"/>
            <a:ext cx="2483141" cy="37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720314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5892-9E4C-9578-780A-9AD0EA4A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645FA-FE01-D7A2-8B22-A4F06EC63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390" y="1232404"/>
            <a:ext cx="5669899" cy="5038827"/>
          </a:xfrm>
        </p:spPr>
        <p:txBody>
          <a:bodyPr>
            <a:normAutofit/>
          </a:bodyPr>
          <a:lstStyle/>
          <a:p>
            <a:r>
              <a:rPr lang="en-US" dirty="0"/>
              <a:t>Finalize the Implementation Plan</a:t>
            </a:r>
          </a:p>
          <a:p>
            <a:pPr lvl="1"/>
            <a:r>
              <a:rPr lang="en-US" dirty="0"/>
              <a:t>Concepts for high priority segments</a:t>
            </a:r>
          </a:p>
          <a:p>
            <a:pPr lvl="1"/>
            <a:r>
              <a:rPr lang="en-US" dirty="0"/>
              <a:t>Conceptual level cost opinions</a:t>
            </a:r>
          </a:p>
          <a:p>
            <a:r>
              <a:rPr lang="en-US" dirty="0"/>
              <a:t>Address most immediate concerns </a:t>
            </a:r>
            <a:r>
              <a:rPr lang="en-US" sz="2400" dirty="0"/>
              <a:t>(estimated $2.5M-$3.0M)</a:t>
            </a:r>
          </a:p>
          <a:p>
            <a:pPr lvl="1"/>
            <a:r>
              <a:rPr lang="en-US" dirty="0"/>
              <a:t>Pursue project funding sources</a:t>
            </a:r>
          </a:p>
          <a:p>
            <a:r>
              <a:rPr lang="en-US" dirty="0"/>
              <a:t>Continue routine maintenance activities</a:t>
            </a:r>
          </a:p>
          <a:p>
            <a:r>
              <a:rPr lang="en-US" dirty="0"/>
              <a:t>Monitor lower priority deficiencies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river with rocks and rocks&#10;&#10;Description automatically generated with medium confidence">
            <a:extLst>
              <a:ext uri="{FF2B5EF4-FFF2-40B4-BE49-F238E27FC236}">
                <a16:creationId xmlns:a16="http://schemas.microsoft.com/office/drawing/2014/main" id="{0B84E8E9-D21D-02AC-447D-8745F09F3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5" y="681039"/>
            <a:ext cx="4526339" cy="2546066"/>
          </a:xfrm>
          <a:prstGeom prst="rect">
            <a:avLst/>
          </a:prstGeom>
        </p:spPr>
      </p:pic>
      <p:pic>
        <p:nvPicPr>
          <p:cNvPr id="7" name="Picture 6" descr="A river with a tree branch&#10;&#10;Description automatically generated with medium confidence">
            <a:extLst>
              <a:ext uri="{FF2B5EF4-FFF2-40B4-BE49-F238E27FC236}">
                <a16:creationId xmlns:a16="http://schemas.microsoft.com/office/drawing/2014/main" id="{F9B3BCD0-CE5B-C35B-E959-9A1F606E2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5" y="3429000"/>
            <a:ext cx="4526339" cy="25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12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4F2E67-CF5A-3FB6-AF3E-809247EA0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37" y="1603283"/>
            <a:ext cx="6137630" cy="566739"/>
          </a:xfrm>
        </p:spPr>
        <p:txBody>
          <a:bodyPr>
            <a:noAutofit/>
          </a:bodyPr>
          <a:lstStyle/>
          <a:p>
            <a:r>
              <a:rPr lang="en-US" sz="2100" dirty="0">
                <a:hlinkClick r:id="rId2"/>
              </a:rPr>
              <a:t>Mark.sattler@twp.jerusalem.oh.us</a:t>
            </a:r>
            <a:r>
              <a:rPr lang="en-US" sz="2100" dirty="0"/>
              <a:t>; 419-836-8921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A32134-D481-B985-A7E4-AAC7B3447A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337" y="1319914"/>
            <a:ext cx="5922753" cy="5667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Mark Sattler, Jerusalem Township Trustee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27D906-D7C2-E297-398E-2B67497F37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E186DC65-706B-71D1-7B42-75B34A246815}"/>
              </a:ext>
            </a:extLst>
          </p:cNvPr>
          <p:cNvSpPr txBox="1">
            <a:spLocks/>
          </p:cNvSpPr>
          <p:nvPr/>
        </p:nvSpPr>
        <p:spPr>
          <a:xfrm>
            <a:off x="288337" y="2635204"/>
            <a:ext cx="5922753" cy="56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hlinkClick r:id="rId3"/>
              </a:rPr>
              <a:t>ahoff@rbhfcd.org</a:t>
            </a:r>
            <a:r>
              <a:rPr lang="en-US" sz="2100" dirty="0"/>
              <a:t>; 419-466-3343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E9B1168-880E-08D8-C421-A26450F48388}"/>
              </a:ext>
            </a:extLst>
          </p:cNvPr>
          <p:cNvSpPr txBox="1">
            <a:spLocks/>
          </p:cNvSpPr>
          <p:nvPr/>
        </p:nvSpPr>
        <p:spPr>
          <a:xfrm>
            <a:off x="288337" y="2351835"/>
            <a:ext cx="8335546" cy="566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Adam Hoff, Reno Beach/Howard Farms Conservancy District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E9DFED3C-D150-B0D7-1A6B-0E591C7CA2F2}"/>
              </a:ext>
            </a:extLst>
          </p:cNvPr>
          <p:cNvSpPr txBox="1">
            <a:spLocks/>
          </p:cNvSpPr>
          <p:nvPr/>
        </p:nvSpPr>
        <p:spPr>
          <a:xfrm>
            <a:off x="288337" y="4206675"/>
            <a:ext cx="5922753" cy="56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1BDF94F-A983-4D13-DA7A-CEF6CD637E83}"/>
              </a:ext>
            </a:extLst>
          </p:cNvPr>
          <p:cNvSpPr txBox="1">
            <a:spLocks/>
          </p:cNvSpPr>
          <p:nvPr/>
        </p:nvSpPr>
        <p:spPr>
          <a:xfrm>
            <a:off x="288337" y="3302657"/>
            <a:ext cx="8335546" cy="566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Charles Griebling, Civil &amp; Environmental Consultants, Inc.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DD96F4F-AF61-F70C-A7E0-03BDCF1E6357}"/>
              </a:ext>
            </a:extLst>
          </p:cNvPr>
          <p:cNvSpPr txBox="1">
            <a:spLocks/>
          </p:cNvSpPr>
          <p:nvPr/>
        </p:nvSpPr>
        <p:spPr>
          <a:xfrm>
            <a:off x="288338" y="3641858"/>
            <a:ext cx="5922753" cy="56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hlinkClick r:id="rId4"/>
              </a:rPr>
              <a:t>cgriebling@cecinc.com</a:t>
            </a:r>
            <a:r>
              <a:rPr lang="en-US" sz="2100" dirty="0"/>
              <a:t>; 513-985-0226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169174F-E511-B37F-1ABE-5536D934A1B9}"/>
              </a:ext>
            </a:extLst>
          </p:cNvPr>
          <p:cNvSpPr txBox="1">
            <a:spLocks/>
          </p:cNvSpPr>
          <p:nvPr/>
        </p:nvSpPr>
        <p:spPr>
          <a:xfrm>
            <a:off x="288337" y="4253479"/>
            <a:ext cx="8335546" cy="566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Deanna Bobak, Civil &amp; Environmental Consultants, Inc.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63D3194-DEEF-A355-58D2-3BC791BDA9F2}"/>
              </a:ext>
            </a:extLst>
          </p:cNvPr>
          <p:cNvSpPr txBox="1">
            <a:spLocks/>
          </p:cNvSpPr>
          <p:nvPr/>
        </p:nvSpPr>
        <p:spPr>
          <a:xfrm>
            <a:off x="288337" y="4592681"/>
            <a:ext cx="5922753" cy="56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4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84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hlinkClick r:id="rId5"/>
              </a:rPr>
              <a:t>dbobak@cecinc.com</a:t>
            </a:r>
            <a:r>
              <a:rPr lang="en-US" sz="2100" dirty="0"/>
              <a:t>; 419-787-8362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9E410B-0110-E7A4-8BBA-3CD5D27A2C7D}"/>
              </a:ext>
            </a:extLst>
          </p:cNvPr>
          <p:cNvSpPr txBox="1">
            <a:spLocks/>
          </p:cNvSpPr>
          <p:nvPr/>
        </p:nvSpPr>
        <p:spPr>
          <a:xfrm>
            <a:off x="173247" y="136525"/>
            <a:ext cx="11856828" cy="81678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5A8A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566933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3424" y="1582322"/>
            <a:ext cx="7480852" cy="4438148"/>
          </a:xfrm>
        </p:spPr>
        <p:txBody>
          <a:bodyPr/>
          <a:lstStyle/>
          <a:p>
            <a:r>
              <a:rPr lang="en-US" dirty="0"/>
              <a:t>Partnership between Jerusalem Township Government and Reno Beach/Howard Farms Conservancy District</a:t>
            </a:r>
          </a:p>
          <a:p>
            <a:r>
              <a:rPr lang="en-US" dirty="0"/>
              <a:t>Establishes a framework for risk assessment of the comprehensive levee system</a:t>
            </a:r>
          </a:p>
          <a:p>
            <a:pPr lvl="1"/>
            <a:r>
              <a:rPr lang="en-US" dirty="0"/>
              <a:t>Includes assessment of both “Project” levee and non-Project levee</a:t>
            </a:r>
          </a:p>
          <a:p>
            <a:pPr lvl="1"/>
            <a:r>
              <a:rPr lang="en-US" dirty="0"/>
              <a:t>Facilitates a strategic plan for future implementation</a:t>
            </a:r>
          </a:p>
          <a:p>
            <a:pPr lvl="1"/>
            <a:r>
              <a:rPr lang="en-US" dirty="0"/>
              <a:t>Builds resiliency for future flood events and rising lake levels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2022: Ohio Lake Erie Commission Coastal Resilience Grant Application</a:t>
            </a:r>
          </a:p>
        </p:txBody>
      </p:sp>
      <p:pic>
        <p:nvPicPr>
          <p:cNvPr id="5" name="Picture 4" descr="A picture containing outdoor, cloud, sky, grass&#10;&#10;Description automatically generated">
            <a:extLst>
              <a:ext uri="{FF2B5EF4-FFF2-40B4-BE49-F238E27FC236}">
                <a16:creationId xmlns:a16="http://schemas.microsoft.com/office/drawing/2014/main" id="{629EB0D7-0FDA-5D3E-3956-78D304459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52" y="1471774"/>
            <a:ext cx="3479524" cy="463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6663C-1F51-DFA9-4CA7-9491A0F6B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Overview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2651A-0CC4-408C-0340-909085E12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898" y="829025"/>
            <a:ext cx="5306203" cy="60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06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6663C-1F51-DFA9-4CA7-9491A0F6B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Levee Segment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15D84-F8CF-5264-3F66-AEAD037A7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802" y="953311"/>
            <a:ext cx="5735186" cy="57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6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7C24-2C4C-AFC5-8266-5A6A7F79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Reconnaissance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535B6-DFC4-A62A-4AFF-DAC8EA4AE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Vegetative growth</a:t>
            </a:r>
          </a:p>
          <a:p>
            <a:r>
              <a:rPr lang="en-US" dirty="0"/>
              <a:t>Slope stability</a:t>
            </a:r>
          </a:p>
          <a:p>
            <a:r>
              <a:rPr lang="en-US" dirty="0"/>
              <a:t>Erosion</a:t>
            </a:r>
          </a:p>
          <a:p>
            <a:r>
              <a:rPr lang="en-US" dirty="0"/>
              <a:t>Settlement/depression</a:t>
            </a:r>
          </a:p>
          <a:p>
            <a:r>
              <a:rPr lang="en-US" dirty="0"/>
              <a:t>Bank protection</a:t>
            </a:r>
          </a:p>
          <a:p>
            <a:r>
              <a:rPr lang="en-US" dirty="0"/>
              <a:t>Animal burrows</a:t>
            </a:r>
          </a:p>
          <a:p>
            <a:r>
              <a:rPr lang="en-US" dirty="0"/>
              <a:t>Seepage</a:t>
            </a:r>
          </a:p>
          <a:p>
            <a:r>
              <a:rPr lang="en-US" dirty="0"/>
              <a:t>Infrastructure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8ADE2-ABD9-7897-7F42-B36F0A796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498" y="1212780"/>
            <a:ext cx="7812577" cy="400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1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7A09-0DD2-AD99-EDAD-C9A42E8D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Overtopping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41EB2-5CE6-143F-91AD-FE65A7F3F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47" y="1138135"/>
            <a:ext cx="5141801" cy="5038827"/>
          </a:xfrm>
        </p:spPr>
        <p:txBody>
          <a:bodyPr/>
          <a:lstStyle/>
          <a:p>
            <a:r>
              <a:rPr lang="en-US" dirty="0"/>
              <a:t>Utilized 2-Dimensional Hydraulic Modeling Software</a:t>
            </a:r>
          </a:p>
          <a:p>
            <a:r>
              <a:rPr lang="en-US" dirty="0"/>
              <a:t>Based on </a:t>
            </a:r>
            <a:r>
              <a:rPr lang="en-US" dirty="0" err="1"/>
              <a:t>OGRIP</a:t>
            </a:r>
            <a:r>
              <a:rPr lang="en-US" dirty="0"/>
              <a:t> Topographic Data flown in 2022</a:t>
            </a:r>
          </a:p>
          <a:p>
            <a:r>
              <a:rPr lang="en-US" dirty="0"/>
              <a:t>Water Surface Elevation Based on FEMA 1% Annual Chance Exceedance</a:t>
            </a:r>
          </a:p>
          <a:p>
            <a:r>
              <a:rPr lang="en-US" dirty="0"/>
              <a:t>Scenario ran for 48 hours</a:t>
            </a:r>
          </a:p>
          <a:p>
            <a:pPr lvl="1"/>
            <a:r>
              <a:rPr lang="en-US" dirty="0"/>
              <a:t>Approximate time frame of a Lake Erie Storm Surge event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D06ED-0D9F-3168-A6B3-A7D730CAF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048" y="953311"/>
            <a:ext cx="6715027" cy="52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AB05-BE22-494A-4EEE-D44E6CB1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Overtopping Area #1 (Levee Segment 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2A22D-3759-25BE-7844-8CAE7A93A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819"/>
            <a:ext cx="12192000" cy="41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2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00E7B-99D5-7EE1-41BF-9C36D0B7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Overtopping Area #2 (Levee Segment 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D57C4-7280-F60C-EDF5-3C9B463C4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948" y="953311"/>
            <a:ext cx="7638103" cy="59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35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C Brand">
      <a:dk1>
        <a:srgbClr val="484C55"/>
      </a:dk1>
      <a:lt1>
        <a:sysClr val="window" lastClr="FFFFFF"/>
      </a:lt1>
      <a:dk2>
        <a:srgbClr val="484C55"/>
      </a:dk2>
      <a:lt2>
        <a:srgbClr val="FFFFFF"/>
      </a:lt2>
      <a:accent1>
        <a:srgbClr val="55A8A3"/>
      </a:accent1>
      <a:accent2>
        <a:srgbClr val="F2A706"/>
      </a:accent2>
      <a:accent3>
        <a:srgbClr val="433361"/>
      </a:accent3>
      <a:accent4>
        <a:srgbClr val="484C55"/>
      </a:accent4>
      <a:accent5>
        <a:srgbClr val="C95D57"/>
      </a:accent5>
      <a:accent6>
        <a:srgbClr val="FFFFFF"/>
      </a:accent6>
      <a:hlink>
        <a:srgbClr val="55A8A3"/>
      </a:hlink>
      <a:folHlink>
        <a:srgbClr val="433361"/>
      </a:folHlink>
    </a:clrScheme>
    <a:fontScheme name="CEC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CEC PPT Template</Template>
  <TotalTime>1489</TotalTime>
  <Words>553</Words>
  <Application>Microsoft Office PowerPoint</Application>
  <PresentationFormat>Widescreen</PresentationFormat>
  <Paragraphs>98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ITALIC</vt:lpstr>
      <vt:lpstr>Calibri</vt:lpstr>
      <vt:lpstr>Courier New</vt:lpstr>
      <vt:lpstr>Wingdings</vt:lpstr>
      <vt:lpstr>Office Theme</vt:lpstr>
      <vt:lpstr>Coastal Resiliency Planning in Jerusalem Township</vt:lpstr>
      <vt:lpstr>AGENDA</vt:lpstr>
      <vt:lpstr>2022: Ohio Lake Erie Commission Coastal Resilience Grant Application</vt:lpstr>
      <vt:lpstr>Location Overview Map</vt:lpstr>
      <vt:lpstr>Levee Segment Map</vt:lpstr>
      <vt:lpstr>Field Reconnaissance</vt:lpstr>
      <vt:lpstr>Overtopping Analysis</vt:lpstr>
      <vt:lpstr>Overtopping Area #1 (Levee Segment 3)</vt:lpstr>
      <vt:lpstr>Overtopping Area #2 (Levee Segment 4)</vt:lpstr>
      <vt:lpstr>Overtopping Area #3 (Levee Segment 6)</vt:lpstr>
      <vt:lpstr>Breach Analysis</vt:lpstr>
      <vt:lpstr>Breach Animation Example</vt:lpstr>
      <vt:lpstr>Breach Area 1 (Segment 4)</vt:lpstr>
      <vt:lpstr>Breach Area 2 (Low Point Behind Levee)</vt:lpstr>
      <vt:lpstr>Breach Area 3 (Segment 3)</vt:lpstr>
      <vt:lpstr>Breach Area 4 (Segment 6)</vt:lpstr>
      <vt:lpstr>Hazard Risk Assessment</vt:lpstr>
      <vt:lpstr>Priority Segments</vt:lpstr>
      <vt:lpstr>Potential Concepts and Implementation Plan</vt:lpstr>
      <vt:lpstr>Summary</vt:lpstr>
      <vt:lpstr>PowerPoint Presentation</vt:lpstr>
    </vt:vector>
  </TitlesOfParts>
  <Company>Civil and Environmental Consultants,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Holcim Dam Removal Desktop Feasibility Review</dc:title>
  <dc:creator>Bobak, Deanna</dc:creator>
  <cp:lastModifiedBy>Mark Sattler</cp:lastModifiedBy>
  <cp:revision>41</cp:revision>
  <dcterms:created xsi:type="dcterms:W3CDTF">2023-11-16T11:20:10Z</dcterms:created>
  <dcterms:modified xsi:type="dcterms:W3CDTF">2023-12-13T16:47:36Z</dcterms:modified>
</cp:coreProperties>
</file>